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1" r:id="rId16"/>
    <p:sldId id="270" r:id="rId17"/>
    <p:sldId id="272" r:id="rId18"/>
    <p:sldId id="273" r:id="rId19"/>
    <p:sldId id="274" r:id="rId20"/>
    <p:sldId id="277" r:id="rId21"/>
    <p:sldId id="275" r:id="rId22"/>
    <p:sldId id="32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rvo" panose="020B0604020202020204" charset="0"/>
      <p:regular r:id="rId29"/>
      <p:bold r:id="rId30"/>
      <p:italic r:id="rId31"/>
      <p:boldItalic r:id="rId32"/>
    </p:embeddedFont>
    <p:embeddedFont>
      <p:font typeface="Lato Black" panose="020B0604020202020204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gZFiA0iNGFLC60lIQp6Ptb01JF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22F0E6-105A-4C0B-A332-7159BA1D08B7}">
  <a:tblStyle styleId="{9522F0E6-105A-4C0B-A332-7159BA1D08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Relationship Id="rId85" Type="http://customschemas.google.com/relationships/presentationmetadata" Target="meta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6977e67d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16977e67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977e67d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116977e67d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6977e67dd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116977e67d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6977e67d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116977e67d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6977e67dd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16977e67d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6977e67dd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116977e67d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6977e67dd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116977e67d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977e67dd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116977e67d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977e67dd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116977e67d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6977e67dd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16977e67d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6977e67dd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16977e67d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6977e67d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g116977e67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6977e67dd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16977e67d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6977e67dd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116977e67d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977e67dd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16977e67d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6977e67d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116977e67d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6977e67dd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116977e67dd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6977e67dd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116977e67d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6977e67dd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116977e67d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6977e67d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116977e67d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977e67dd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116977e67d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04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977e67dd_0_0"/>
          <p:cNvSpPr txBox="1">
            <a:spLocks noGrp="1"/>
          </p:cNvSpPr>
          <p:nvPr>
            <p:ph type="ctrTitle"/>
          </p:nvPr>
        </p:nvSpPr>
        <p:spPr>
          <a:xfrm>
            <a:off x="4872111" y="2357189"/>
            <a:ext cx="64818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>
              <a:lnSpc>
                <a:spcPct val="100000"/>
              </a:lnSpc>
              <a:buClr>
                <a:schemeClr val="lt1"/>
              </a:buClr>
              <a:buSzPts val="4000"/>
            </a:pPr>
            <a:r>
              <a:rPr lang="en-US" sz="4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Internet Software</a:t>
            </a:r>
            <a:br>
              <a:rPr lang="en-US" sz="4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4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Architecture</a:t>
            </a:r>
            <a:endParaRPr sz="4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" name="Google Shape;89;g116977e67dd_0_0"/>
          <p:cNvSpPr txBox="1">
            <a:spLocks noGrp="1"/>
          </p:cNvSpPr>
          <p:nvPr>
            <p:ph type="subTitle" idx="1"/>
          </p:nvPr>
        </p:nvSpPr>
        <p:spPr>
          <a:xfrm>
            <a:off x="4872111" y="1407794"/>
            <a:ext cx="6481800" cy="67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800" b="1" dirty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4CS017</a:t>
            </a:r>
            <a:endParaRPr sz="2800" dirty="0"/>
          </a:p>
        </p:txBody>
      </p:sp>
      <p:sp>
        <p:nvSpPr>
          <p:cNvPr id="90" name="Google Shape;90;g116977e67dd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1" name="Google Shape;91;g116977e67d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8156"/>
            <a:ext cx="394050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16977e67d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7999" y="235132"/>
            <a:ext cx="1158241" cy="48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16977e67d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6172" y="3568527"/>
            <a:ext cx="3295828" cy="328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16977e67dd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5999" y="288187"/>
            <a:ext cx="8382001" cy="830319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 Black" panose="020B0604020202020204" charset="0"/>
              </a:rPr>
              <a:t>Artifact Instances</a:t>
            </a:r>
            <a:endParaRPr lang="en-US" sz="2100" dirty="0">
              <a:latin typeface="Lato Black" panose="020B0604020202020204" charset="0"/>
            </a:endParaRPr>
          </a:p>
        </p:txBody>
      </p:sp>
      <p:sp>
        <p:nvSpPr>
          <p:cNvPr id="176" name="Google Shape;176;g116977e67dd_0_69"/>
          <p:cNvSpPr txBox="1">
            <a:spLocks noGrp="1"/>
          </p:cNvSpPr>
          <p:nvPr>
            <p:ph type="body" idx="1"/>
          </p:nvPr>
        </p:nvSpPr>
        <p:spPr>
          <a:xfrm>
            <a:off x="2285998" y="1197642"/>
            <a:ext cx="9104377" cy="515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Represents an instance of a particular artifact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Artifact instance is denoted with same &lt;&lt;artifact&gt;&gt; symbol except the name is underlined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It allows to differentiate between artifact and artifact instance</a:t>
            </a:r>
            <a:endParaRPr lang="en-US" sz="20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Example: -</a:t>
            </a:r>
          </a:p>
        </p:txBody>
      </p:sp>
      <p:sp>
        <p:nvSpPr>
          <p:cNvPr id="178" name="Google Shape;178;g116977e67dd_0_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7" name="Google Shape;177;g116977e67dd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989" y="3665058"/>
            <a:ext cx="3734321" cy="2295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" y="235132"/>
            <a:ext cx="206556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16977e67dd_0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16977e67dd_0_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36" y="365126"/>
            <a:ext cx="8961664" cy="622426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 Black" panose="020B0604020202020204" charset="0"/>
              </a:rPr>
              <a:t>Node</a:t>
            </a:r>
            <a:endParaRPr lang="en-US" sz="2100" dirty="0">
              <a:latin typeface="Lato Black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136" y="848150"/>
            <a:ext cx="8961663" cy="54465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Node is a hardware resource upon which the artifacts are deployed.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physical thing that can execute one or more artifacts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Describes execution of code and communication between entities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Denoted by 3D box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Node comprises of two types:-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smtClean="0">
                <a:latin typeface="Arvo" panose="020B0604020202020204" charset="0"/>
              </a:rPr>
              <a:t>     Continue =&gt;</a:t>
            </a:r>
          </a:p>
        </p:txBody>
      </p:sp>
      <p:sp>
        <p:nvSpPr>
          <p:cNvPr id="196" name="Google Shape;196;g116977e67dd_0_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16977e67dd_0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99431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16977e67dd_0_93"/>
          <p:cNvSpPr txBox="1">
            <a:spLocks noGrp="1"/>
          </p:cNvSpPr>
          <p:nvPr>
            <p:ph type="subTitle" idx="1"/>
          </p:nvPr>
        </p:nvSpPr>
        <p:spPr>
          <a:xfrm>
            <a:off x="2534628" y="438912"/>
            <a:ext cx="8133372" cy="591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937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Arvo" panose="020B0604020202020204" charset="0"/>
              </a:rPr>
              <a:t>&lt;&lt;device&gt;&gt; </a:t>
            </a:r>
            <a:endParaRPr lang="en-US" sz="2000" dirty="0" smtClean="0">
              <a:latin typeface="Arvo" panose="020B0604020202020204" charset="0"/>
            </a:endParaRPr>
          </a:p>
          <a:p>
            <a:pPr marL="3937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 A </a:t>
            </a:r>
            <a:r>
              <a:rPr lang="en-US" sz="2000" dirty="0">
                <a:latin typeface="Arvo" panose="020B0604020202020204" charset="0"/>
              </a:rPr>
              <a:t>node that represents physical machine capable of performing computations. </a:t>
            </a:r>
            <a:endParaRPr lang="en-US" sz="2000" dirty="0" smtClean="0">
              <a:latin typeface="Arvo" panose="020B0604020202020204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A </a:t>
            </a:r>
            <a:r>
              <a:rPr lang="en-US" sz="2000" dirty="0">
                <a:latin typeface="Arvo" panose="020B0604020202020204" charset="0"/>
              </a:rPr>
              <a:t>device can be </a:t>
            </a:r>
            <a:r>
              <a:rPr lang="en-US" sz="2000" dirty="0" smtClean="0">
                <a:latin typeface="Arvo" panose="020B0604020202020204" charset="0"/>
              </a:rPr>
              <a:t>a router or server PC.</a:t>
            </a:r>
          </a:p>
          <a:p>
            <a:pPr marL="50800" indent="0" algn="l">
              <a:lnSpc>
                <a:spcPct val="150000"/>
              </a:lnSpc>
            </a:pPr>
            <a:endParaRPr lang="en-US" sz="2000" dirty="0">
              <a:latin typeface="Arvo" panose="020B0604020202020204" charset="0"/>
            </a:endParaRPr>
          </a:p>
          <a:p>
            <a:pPr marL="50800" indent="0" algn="l">
              <a:lnSpc>
                <a:spcPct val="150000"/>
              </a:lnSpc>
            </a:pPr>
            <a:endParaRPr lang="en-US" sz="2000" dirty="0" smtClean="0">
              <a:latin typeface="Arvo" panose="020B0604020202020204" charset="0"/>
            </a:endParaRPr>
          </a:p>
          <a:p>
            <a:pPr marL="3937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vo" panose="020B0604020202020204" charset="0"/>
              </a:rPr>
              <a:t>&lt;&lt;execution environment&gt;&gt;</a:t>
            </a:r>
          </a:p>
          <a:p>
            <a:pPr marL="3937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A node that represents an environment in which the software is going to execute.</a:t>
            </a:r>
          </a:p>
          <a:p>
            <a:pPr marL="3937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Example: - Java is executed in Java Virtual Machine (JVM) </a:t>
            </a:r>
            <a:endParaRPr lang="en-US" sz="2000" dirty="0">
              <a:latin typeface="Arvo" panose="020B0604020202020204" charset="0"/>
            </a:endParaRPr>
          </a:p>
        </p:txBody>
      </p:sp>
      <p:pic>
        <p:nvPicPr>
          <p:cNvPr id="204" name="Google Shape;204;g116977e67dd_0_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16977e67dd_0_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169" y="4373984"/>
            <a:ext cx="2959036" cy="2186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9210" t="3159" r="6258"/>
          <a:stretch/>
        </p:blipFill>
        <p:spPr>
          <a:xfrm>
            <a:off x="8255179" y="1968458"/>
            <a:ext cx="2555423" cy="1871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6977e67dd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6977e67dd_0_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6977e67dd_0_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16977e67dd_0_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8" name="Google Shape;188;g116977e67dd_0_78"/>
          <p:cNvSpPr txBox="1"/>
          <p:nvPr/>
        </p:nvSpPr>
        <p:spPr>
          <a:xfrm>
            <a:off x="5008054" y="1933303"/>
            <a:ext cx="17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Any Questions</a:t>
            </a:r>
            <a:endParaRPr sz="18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16977e67dd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16977e67dd_0_101"/>
          <p:cNvSpPr txBox="1">
            <a:spLocks noGrp="1"/>
          </p:cNvSpPr>
          <p:nvPr>
            <p:ph type="ctrTitle"/>
          </p:nvPr>
        </p:nvSpPr>
        <p:spPr>
          <a:xfrm>
            <a:off x="2249423" y="261256"/>
            <a:ext cx="8418577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100" dirty="0" smtClean="0">
                <a:latin typeface="Lato Black"/>
                <a:ea typeface="Lato Black"/>
                <a:cs typeface="Lato Black"/>
                <a:sym typeface="Lato Black"/>
              </a:rPr>
              <a:t>Activity diagram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2" name="Google Shape;212;g116977e67dd_0_101"/>
          <p:cNvSpPr txBox="1">
            <a:spLocks noGrp="1"/>
          </p:cNvSpPr>
          <p:nvPr>
            <p:ph type="subTitle" idx="1"/>
          </p:nvPr>
        </p:nvSpPr>
        <p:spPr>
          <a:xfrm>
            <a:off x="2334986" y="857250"/>
            <a:ext cx="8333014" cy="549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smtClean="0">
                <a:latin typeface="Arvo" panose="020B0604020202020204" charset="0"/>
              </a:rPr>
              <a:t>Flowchart that outlines all the activities performed by the system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smtClean="0">
                <a:latin typeface="Arvo" panose="020B0604020202020204" charset="0"/>
              </a:rPr>
              <a:t>Shows everything from start to finish defining the various decision paths to move forward.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smtClean="0">
                <a:latin typeface="Arvo" panose="020B0604020202020204" charset="0"/>
              </a:rPr>
              <a:t>Demonstrate logic of an algorithm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smtClean="0">
                <a:latin typeface="Arvo" panose="020B0604020202020204" charset="0"/>
              </a:rPr>
              <a:t>Example of activity diagram: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</p:txBody>
      </p:sp>
      <p:pic>
        <p:nvPicPr>
          <p:cNvPr id="213" name="Google Shape;213;g116977e67dd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16977e67dd_0_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568" y="2644181"/>
            <a:ext cx="7935432" cy="40772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16977e67dd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16977e67dd_0_119"/>
          <p:cNvSpPr txBox="1">
            <a:spLocks noGrp="1"/>
          </p:cNvSpPr>
          <p:nvPr>
            <p:ph type="ctrTitle"/>
          </p:nvPr>
        </p:nvSpPr>
        <p:spPr>
          <a:xfrm>
            <a:off x="2377440" y="718156"/>
            <a:ext cx="6350896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dirty="0" smtClean="0">
                <a:latin typeface="Lato Black"/>
                <a:ea typeface="Lato Black"/>
                <a:cs typeface="Lato Black"/>
                <a:sym typeface="Lato Black"/>
              </a:rPr>
              <a:t>Basic components of an activity </a:t>
            </a:r>
            <a:endParaRPr sz="28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2" name="Google Shape;232;g116977e67dd_0_119"/>
          <p:cNvSpPr txBox="1">
            <a:spLocks noGrp="1"/>
          </p:cNvSpPr>
          <p:nvPr>
            <p:ph type="subTitle" idx="1"/>
          </p:nvPr>
        </p:nvSpPr>
        <p:spPr>
          <a:xfrm>
            <a:off x="2534628" y="1472830"/>
            <a:ext cx="8133372" cy="4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vo" panose="020B0604020202020204" charset="0"/>
              </a:rPr>
              <a:t>Action</a:t>
            </a:r>
            <a:r>
              <a:rPr lang="en-US" dirty="0" smtClean="0">
                <a:latin typeface="Arvo" panose="020B0604020202020204" charset="0"/>
              </a:rPr>
              <a:t>:  A step in the activity where in the users or perform a given task. Denoted by rounded-edged rectangles.</a:t>
            </a:r>
          </a:p>
          <a:p>
            <a:pPr marL="342900" lvl="0" indent="-342900" algn="l">
              <a:lnSpc>
                <a:spcPct val="16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vo" panose="020B0604020202020204" charset="0"/>
              </a:rPr>
              <a:t>Decision node</a:t>
            </a:r>
            <a:r>
              <a:rPr lang="en-US" dirty="0" smtClean="0">
                <a:latin typeface="Arvo" panose="020B0604020202020204" charset="0"/>
              </a:rPr>
              <a:t>: </a:t>
            </a:r>
            <a:r>
              <a:rPr lang="en-US" dirty="0">
                <a:latin typeface="Arvo" panose="020B0604020202020204" charset="0"/>
              </a:rPr>
              <a:t>A conditional branch in the flow that is represented by a diamond. It includes a single input and two or more outputs</a:t>
            </a:r>
            <a:r>
              <a:rPr lang="en-US" dirty="0" smtClean="0">
                <a:latin typeface="Arvo" panose="020B0604020202020204" charset="0"/>
              </a:rPr>
              <a:t>.</a:t>
            </a:r>
          </a:p>
          <a:p>
            <a:pPr marL="342900" lvl="0" indent="-342900" algn="l">
              <a:lnSpc>
                <a:spcPct val="16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latin typeface="Arvo" panose="020B0604020202020204" charset="0"/>
              </a:rPr>
              <a:t>Control flows:</a:t>
            </a:r>
            <a:r>
              <a:rPr lang="en-US" dirty="0">
                <a:latin typeface="Arvo" panose="020B0604020202020204" charset="0"/>
              </a:rPr>
              <a:t> Another name for the connectors that show the flow between steps in the diagram</a:t>
            </a:r>
            <a:r>
              <a:rPr lang="en-US" dirty="0" smtClean="0">
                <a:latin typeface="Arvo" panose="020B0604020202020204" charset="0"/>
              </a:rPr>
              <a:t>.</a:t>
            </a:r>
          </a:p>
          <a:p>
            <a:pPr marL="342900" lvl="0" indent="-342900" algn="l">
              <a:lnSpc>
                <a:spcPct val="16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latin typeface="Arvo" panose="020B0604020202020204" charset="0"/>
              </a:rPr>
              <a:t>Start node:</a:t>
            </a:r>
            <a:r>
              <a:rPr lang="en-US" dirty="0">
                <a:latin typeface="Arvo" panose="020B0604020202020204" charset="0"/>
              </a:rPr>
              <a:t> Symbolizes the beginning of the activity. The start node is represented by a black circle</a:t>
            </a:r>
            <a:r>
              <a:rPr lang="en-US" dirty="0" smtClean="0">
                <a:latin typeface="Arvo" panose="020B0604020202020204" charset="0"/>
              </a:rPr>
              <a:t>.</a:t>
            </a:r>
          </a:p>
          <a:p>
            <a:pPr marL="342900" lvl="0" indent="-342900" algn="l">
              <a:lnSpc>
                <a:spcPct val="16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latin typeface="Arvo" panose="020B0604020202020204" charset="0"/>
              </a:rPr>
              <a:t>Start node:</a:t>
            </a:r>
            <a:r>
              <a:rPr lang="en-US" dirty="0">
                <a:latin typeface="Arvo" panose="020B0604020202020204" charset="0"/>
              </a:rPr>
              <a:t> Symbolizes the beginning of the activity. The start node is represented by a black circle.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33" name="Google Shape;233;g116977e67dd_0_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16977e67dd_0_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0" y="235132"/>
            <a:ext cx="206556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16977e67dd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99431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16977e67dd_0_110"/>
          <p:cNvSpPr txBox="1">
            <a:spLocks noGrp="1"/>
          </p:cNvSpPr>
          <p:nvPr>
            <p:ph type="subTitle" idx="1"/>
          </p:nvPr>
        </p:nvSpPr>
        <p:spPr>
          <a:xfrm>
            <a:off x="2441120" y="235132"/>
            <a:ext cx="8226879" cy="612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100" b="1" dirty="0" smtClean="0">
                <a:latin typeface="Lato Black" panose="020B0604020202020204" charset="0"/>
              </a:rPr>
              <a:t>Basic Activity Diagram Notations and Symbols</a:t>
            </a:r>
            <a:endParaRPr lang="en-US" sz="2100" b="1" dirty="0">
              <a:latin typeface="Lato Black" panose="020B060402020202020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Initial State or start point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Activity or Action state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000" dirty="0" smtClean="0">
              <a:latin typeface="Arvo" panose="020B060402020202020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Action Flow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Object Flow 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latin typeface="Arvo" panose="020B060402020202020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Decision and Branching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Guards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000" dirty="0">
              <a:latin typeface="Arvo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000" dirty="0">
              <a:latin typeface="Arvo" panose="020B060402020202020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End point  </a:t>
            </a:r>
            <a:endParaRPr sz="2000" dirty="0">
              <a:latin typeface="Arvo" panose="020B0604020202020204" charset="0"/>
            </a:endParaRPr>
          </a:p>
        </p:txBody>
      </p:sp>
      <p:pic>
        <p:nvPicPr>
          <p:cNvPr id="223" name="Google Shape;223;g116977e67dd_0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16977e67dd_0_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494" y="774821"/>
            <a:ext cx="1124107" cy="514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31" y="1170282"/>
            <a:ext cx="1924319" cy="102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1702" y="2230537"/>
            <a:ext cx="1552792" cy="342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452" y="2452905"/>
            <a:ext cx="1640232" cy="1280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l="17034" t="16473" r="13757" b="9624"/>
          <a:stretch/>
        </p:blipFill>
        <p:spPr>
          <a:xfrm>
            <a:off x="5900704" y="3599431"/>
            <a:ext cx="1747157" cy="97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0203" y="4085206"/>
            <a:ext cx="1861147" cy="120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7291" y="5559879"/>
            <a:ext cx="1867161" cy="3905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150" y="235132"/>
            <a:ext cx="206556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16977e67dd_0_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16977e67dd_0_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5728" y="365125"/>
            <a:ext cx="8958072" cy="823595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 Black" panose="020B0604020202020204" charset="0"/>
              </a:rPr>
              <a:t>Sequence Diagram</a:t>
            </a:r>
            <a:endParaRPr lang="en-US" sz="2100" dirty="0">
              <a:latin typeface="Lato Black" panose="020B0604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95728" y="1126302"/>
            <a:ext cx="8958072" cy="543909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vo" panose="020B0604020202020204" charset="0"/>
              </a:rPr>
              <a:t>Shows interaction between the objects in terms of messages exchanged over time.</a:t>
            </a:r>
          </a:p>
          <a:p>
            <a:r>
              <a:rPr lang="en-US" sz="2000" dirty="0" smtClean="0">
                <a:latin typeface="Arvo" panose="020B0604020202020204" charset="0"/>
              </a:rPr>
              <a:t>Also known as event diagrams.</a:t>
            </a:r>
          </a:p>
          <a:p>
            <a:r>
              <a:rPr lang="en-US" sz="2000" dirty="0" smtClean="0">
                <a:latin typeface="Arvo" panose="020B0604020202020204" charset="0"/>
              </a:rPr>
              <a:t>Good way to visualize and validate various runtime scenarios.</a:t>
            </a:r>
          </a:p>
          <a:p>
            <a:r>
              <a:rPr lang="en-US" sz="2000" dirty="0" smtClean="0">
                <a:latin typeface="Arvo" panose="020B0604020202020204" charset="0"/>
              </a:rPr>
              <a:t>Help to understand logic of complex operations or functions </a:t>
            </a:r>
            <a:endParaRPr lang="en-US" sz="2000" dirty="0">
              <a:latin typeface="Arvo" panose="020B0604020202020204" charset="0"/>
            </a:endParaRP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</p:txBody>
      </p:sp>
      <p:sp>
        <p:nvSpPr>
          <p:cNvPr id="245" name="Google Shape;245;g116977e67dd_0_1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-95808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16977e67dd_0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16977e67dd_0_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16977e67dd_0_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76" y="235132"/>
            <a:ext cx="5465130" cy="61545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808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1.3.3. Sequence Diagram</a:t>
            </a:r>
            <a:r>
              <a:rPr lang="en-US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16977e67dd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16977e67dd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10492" y="235131"/>
            <a:ext cx="9043308" cy="6486343"/>
          </a:xfrm>
        </p:spPr>
        <p:txBody>
          <a:bodyPr/>
          <a:lstStyle/>
          <a:p>
            <a:pPr marL="114300" indent="0">
              <a:buNone/>
            </a:pPr>
            <a:r>
              <a:rPr lang="en-US" sz="2100" dirty="0" smtClean="0">
                <a:latin typeface="Lato Black" panose="020B0604020202020204" charset="0"/>
              </a:rPr>
              <a:t>Basic sequence Diagram Notations</a:t>
            </a:r>
          </a:p>
          <a:p>
            <a:r>
              <a:rPr lang="en-US" sz="2000" dirty="0" smtClean="0">
                <a:latin typeface="Arvo" panose="020B0604020202020204" charset="0"/>
              </a:rPr>
              <a:t>Object Symbol :</a:t>
            </a: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Activation Symbol:</a:t>
            </a: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Actor Symbol:</a:t>
            </a: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Lifeline Symbol:</a:t>
            </a: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Alternative Symbol:  </a:t>
            </a:r>
            <a:endParaRPr lang="en-US" sz="2000" dirty="0">
              <a:latin typeface="Arvo" panose="020B0604020202020204" charset="0"/>
            </a:endParaRPr>
          </a:p>
        </p:txBody>
      </p:sp>
      <p:sp>
        <p:nvSpPr>
          <p:cNvPr id="266" name="Google Shape;266;g116977e67dd_0_1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-168960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185" y="718155"/>
            <a:ext cx="1530039" cy="8181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202" y="1536291"/>
            <a:ext cx="557044" cy="12165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716" y="2518500"/>
            <a:ext cx="794734" cy="15544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56" y="3794213"/>
            <a:ext cx="945630" cy="1218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863" y="5114384"/>
            <a:ext cx="1934756" cy="13983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21391" y="251207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116977e67dd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16977e67dd_0_10"/>
          <p:cNvSpPr txBox="1">
            <a:spLocks noGrp="1"/>
          </p:cNvSpPr>
          <p:nvPr>
            <p:ph type="ctrTitle"/>
          </p:nvPr>
        </p:nvSpPr>
        <p:spPr>
          <a:xfrm>
            <a:off x="1524000" y="2398729"/>
            <a:ext cx="9144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Black"/>
              <a:buNone/>
            </a:pPr>
            <a:r>
              <a:rPr lang="en-US" sz="4000" dirty="0" smtClean="0">
                <a:latin typeface="Lato Black"/>
                <a:ea typeface="Lato Black"/>
                <a:cs typeface="Lato Black"/>
                <a:sym typeface="Lato Black"/>
              </a:rPr>
              <a:t>UML Diagrams </a:t>
            </a:r>
            <a:endParaRPr sz="40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1" name="Google Shape;101;g116977e67dd_0_10"/>
          <p:cNvSpPr txBox="1">
            <a:spLocks noGrp="1"/>
          </p:cNvSpPr>
          <p:nvPr>
            <p:ph type="subTitle" idx="1"/>
          </p:nvPr>
        </p:nvSpPr>
        <p:spPr>
          <a:xfrm>
            <a:off x="1524000" y="3357154"/>
            <a:ext cx="9144000" cy="65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>
                <a:latin typeface="Arvo"/>
                <a:ea typeface="Arvo"/>
                <a:cs typeface="Arvo"/>
                <a:sym typeface="Arvo"/>
              </a:rPr>
              <a:t>Lecture Week </a:t>
            </a:r>
            <a:r>
              <a:rPr lang="en-US" b="1" dirty="0" smtClean="0">
                <a:latin typeface="Arvo"/>
                <a:ea typeface="Arvo"/>
                <a:cs typeface="Arvo"/>
                <a:sym typeface="Arvo"/>
              </a:rPr>
              <a:t>2</a:t>
            </a:r>
            <a:endParaRPr dirty="0"/>
          </a:p>
        </p:txBody>
      </p:sp>
      <p:pic>
        <p:nvPicPr>
          <p:cNvPr id="102" name="Google Shape;102;g116977e67dd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16977e67dd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16977e67dd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16977e67dd_0_180"/>
          <p:cNvSpPr txBox="1">
            <a:spLocks noGrp="1"/>
          </p:cNvSpPr>
          <p:nvPr>
            <p:ph type="subTitle" idx="1"/>
          </p:nvPr>
        </p:nvSpPr>
        <p:spPr>
          <a:xfrm>
            <a:off x="2267712" y="365760"/>
            <a:ext cx="9558528" cy="60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100" dirty="0" smtClean="0">
                <a:latin typeface="Lato Black" panose="020B0604020202020204" charset="0"/>
              </a:rPr>
              <a:t>Common message symbol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Synchronous message symbol : </a:t>
            </a: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 smtClean="0">
                <a:latin typeface="Arvo" panose="020B0604020202020204" charset="0"/>
              </a:rPr>
              <a:t>This </a:t>
            </a:r>
            <a:r>
              <a:rPr lang="en-US" sz="2000" dirty="0">
                <a:latin typeface="Arvo" panose="020B0604020202020204" charset="0"/>
              </a:rPr>
              <a:t>symbol is used when a sender must wait for a response to a message before it continues</a:t>
            </a:r>
            <a:r>
              <a:rPr lang="en-US" sz="2000" dirty="0" smtClean="0">
                <a:latin typeface="Arvo" panose="020B0604020202020204" charset="0"/>
              </a:rPr>
              <a:t>.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Asynchronous message symbol: </a:t>
            </a: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latin typeface="Arvo" panose="020B0604020202020204" charset="0"/>
              </a:rPr>
              <a:t>Asynchronous messages don't require a response before the sender continues. </a:t>
            </a:r>
            <a:endParaRPr lang="en-US" sz="2000" dirty="0" smtClean="0">
              <a:latin typeface="Arvo" panose="020B0604020202020204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Asynchronous create message symbol:</a:t>
            </a: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latin typeface="Arvo" panose="020B0604020202020204" charset="0"/>
              </a:rPr>
              <a:t>This message creates a new object</a:t>
            </a:r>
            <a:r>
              <a:rPr lang="en-US" sz="2000" dirty="0" smtClean="0">
                <a:latin typeface="Arvo" panose="020B0604020202020204" charset="0"/>
              </a:rPr>
              <a:t>.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Reply Message Symbol:</a:t>
            </a: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latin typeface="Arvo" panose="020B0604020202020204" charset="0"/>
              </a:rPr>
              <a:t>these messages are replies to calls.  </a:t>
            </a:r>
            <a:endParaRPr lang="en-US" sz="2000" dirty="0" smtClean="0">
              <a:latin typeface="Arvo" panose="020B0604020202020204" charset="0"/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buSzPts val="2000"/>
            </a:pPr>
            <a:endParaRPr dirty="0"/>
          </a:p>
        </p:txBody>
      </p:sp>
      <p:pic>
        <p:nvPicPr>
          <p:cNvPr id="292" name="Google Shape;292;g116977e67dd_0_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16977e67dd_0_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-168960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807" y="881344"/>
            <a:ext cx="1733792" cy="485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91" y="2308550"/>
            <a:ext cx="1667108" cy="438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805" y="3637900"/>
            <a:ext cx="1695687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1329" y="4536155"/>
            <a:ext cx="1800476" cy="5002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47415" y="251207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116977e67dd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16977e67dd_0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6977e67dd_0_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16977e67dd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76" name="Google Shape;276;g116977e67dd_0_157"/>
          <p:cNvSpPr txBox="1"/>
          <p:nvPr/>
        </p:nvSpPr>
        <p:spPr>
          <a:xfrm>
            <a:off x="5008054" y="1933303"/>
            <a:ext cx="17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Any Questions</a:t>
            </a:r>
            <a:endParaRPr sz="18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2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716" name="Google Shape;71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7999" y="235132"/>
            <a:ext cx="1158241" cy="48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6172" y="3568527"/>
            <a:ext cx="3295828" cy="328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16977e67dd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16977e67dd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50592" y="365126"/>
            <a:ext cx="8217408" cy="630918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 Black" panose="020B0604020202020204" charset="0"/>
              </a:rPr>
              <a:t>What are UML  Diagrams?</a:t>
            </a:r>
            <a:endParaRPr lang="en-US" sz="2100" dirty="0">
              <a:latin typeface="Lato Black" panose="020B0604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450592" y="996043"/>
            <a:ext cx="8217408" cy="5180919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 smtClean="0">
                <a:latin typeface="Arvo" panose="020B0604020202020204" charset="0"/>
              </a:rPr>
              <a:t>Unified Modeling Language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Blueprints to </a:t>
            </a:r>
            <a:r>
              <a:rPr lang="en-US" sz="2000" b="1" dirty="0" smtClean="0">
                <a:latin typeface="Arvo" panose="020B0604020202020204" charset="0"/>
              </a:rPr>
              <a:t>visualize</a:t>
            </a:r>
            <a:r>
              <a:rPr lang="en-US" sz="2000" dirty="0" smtClean="0">
                <a:latin typeface="Arvo" panose="020B0604020202020204" charset="0"/>
              </a:rPr>
              <a:t> how a system has been designed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 not a programming language but a </a:t>
            </a:r>
            <a:r>
              <a:rPr lang="en-US" sz="2000" b="1" dirty="0" smtClean="0">
                <a:latin typeface="Arvo" panose="020B0604020202020204" charset="0"/>
              </a:rPr>
              <a:t>visual language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vo" panose="020B0604020202020204" charset="0"/>
              </a:rPr>
              <a:t>d</a:t>
            </a:r>
            <a:r>
              <a:rPr lang="en-US" sz="2000" dirty="0" smtClean="0">
                <a:latin typeface="Arvo" panose="020B0604020202020204" charset="0"/>
              </a:rPr>
              <a:t>efines </a:t>
            </a:r>
            <a:r>
              <a:rPr lang="en-US" sz="2000" b="1" dirty="0" smtClean="0">
                <a:latin typeface="Arvo" panose="020B0604020202020204" charset="0"/>
              </a:rPr>
              <a:t>behavior</a:t>
            </a:r>
            <a:r>
              <a:rPr lang="en-US" sz="2000" dirty="0" smtClean="0">
                <a:latin typeface="Arvo" panose="020B0604020202020204" charset="0"/>
              </a:rPr>
              <a:t> and</a:t>
            </a:r>
            <a:r>
              <a:rPr lang="en-US" sz="2000" b="1" dirty="0" smtClean="0">
                <a:latin typeface="Arvo" panose="020B0604020202020204" charset="0"/>
              </a:rPr>
              <a:t> structure </a:t>
            </a:r>
            <a:r>
              <a:rPr lang="en-US" sz="2000" dirty="0" smtClean="0">
                <a:latin typeface="Arvo" panose="020B0604020202020204" charset="0"/>
              </a:rPr>
              <a:t>of a system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Types of UML diagrams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vo" panose="020B0604020202020204" charset="0"/>
              </a:rPr>
              <a:t>Structural UML diagrams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vo" panose="020B0604020202020204" charset="0"/>
              </a:rPr>
              <a:t>Behavioral UML diagrams </a:t>
            </a: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</p:txBody>
      </p:sp>
      <p:sp>
        <p:nvSpPr>
          <p:cNvPr id="112" name="Google Shape;112;g116977e67dd_0_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-40944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12" y="3484111"/>
            <a:ext cx="4590288" cy="29630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16977e67dd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16977e67dd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6977e67dd_0_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30" y="742185"/>
            <a:ext cx="9291610" cy="5614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16977e67dd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16977e67dd_0_437"/>
          <p:cNvSpPr txBox="1">
            <a:spLocks noGrp="1"/>
          </p:cNvSpPr>
          <p:nvPr>
            <p:ph type="ctrTitle"/>
          </p:nvPr>
        </p:nvSpPr>
        <p:spPr>
          <a:xfrm>
            <a:off x="2326820" y="261256"/>
            <a:ext cx="834118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100" dirty="0" smtClean="0">
                <a:latin typeface="Lato Black"/>
                <a:ea typeface="Lato Black"/>
                <a:cs typeface="Lato Black"/>
                <a:sym typeface="Lato Black"/>
              </a:rPr>
              <a:t>Why need UML diagrams?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9" name="Google Shape;119;g116977e67dd_0_437"/>
          <p:cNvSpPr txBox="1">
            <a:spLocks noGrp="1"/>
          </p:cNvSpPr>
          <p:nvPr>
            <p:ph type="subTitle" idx="1"/>
          </p:nvPr>
        </p:nvSpPr>
        <p:spPr>
          <a:xfrm>
            <a:off x="2326820" y="861085"/>
            <a:ext cx="8363712" cy="46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Helps to build a clear </a:t>
            </a:r>
            <a:r>
              <a:rPr lang="en-US" sz="2000" b="1" dirty="0" smtClean="0">
                <a:latin typeface="Arvo" panose="020B0604020202020204" charset="0"/>
              </a:rPr>
              <a:t>communication</a:t>
            </a:r>
            <a:r>
              <a:rPr lang="en-US" sz="2000" dirty="0" smtClean="0">
                <a:latin typeface="Arvo" panose="020B0604020202020204" charset="0"/>
              </a:rPr>
              <a:t> amongst </a:t>
            </a:r>
            <a:r>
              <a:rPr lang="en-US" sz="2000" b="1" dirty="0" smtClean="0">
                <a:latin typeface="Arvo" panose="020B0604020202020204" charset="0"/>
              </a:rPr>
              <a:t>collaborative</a:t>
            </a:r>
            <a:r>
              <a:rPr lang="en-US" sz="2000" dirty="0" smtClean="0">
                <a:latin typeface="Arvo" panose="020B0604020202020204" charset="0"/>
              </a:rPr>
              <a:t> planning to design complex applications.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Helps </a:t>
            </a:r>
            <a:r>
              <a:rPr lang="en-US" sz="2000" b="1" dirty="0" smtClean="0">
                <a:latin typeface="Arvo" panose="020B0604020202020204" charset="0"/>
              </a:rPr>
              <a:t>non-programmers</a:t>
            </a:r>
            <a:r>
              <a:rPr lang="en-US" sz="2000" dirty="0" smtClean="0">
                <a:latin typeface="Arvo" panose="020B0604020202020204" charset="0"/>
              </a:rPr>
              <a:t> to understand the </a:t>
            </a:r>
            <a:r>
              <a:rPr lang="en-US" b="1" dirty="0"/>
              <a:t>requirements</a:t>
            </a:r>
            <a:r>
              <a:rPr lang="en-US" sz="2000" dirty="0" smtClean="0">
                <a:latin typeface="Arvo" panose="020B0604020202020204" charset="0"/>
              </a:rPr>
              <a:t> and</a:t>
            </a:r>
            <a:r>
              <a:rPr lang="en-US" sz="2000" b="1" dirty="0" smtClean="0">
                <a:latin typeface="Arvo" panose="020B0604020202020204" charset="0"/>
              </a:rPr>
              <a:t> functionalities </a:t>
            </a:r>
            <a:r>
              <a:rPr lang="en-US" sz="2000" dirty="0" smtClean="0">
                <a:latin typeface="Arvo" panose="020B0604020202020204" charset="0"/>
              </a:rPr>
              <a:t>of the system.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 panose="020B0604020202020204" charset="0"/>
              </a:rPr>
              <a:t>It </a:t>
            </a:r>
            <a:r>
              <a:rPr lang="en-US" sz="2000" b="1" dirty="0" smtClean="0">
                <a:latin typeface="Arvo" panose="020B0604020202020204" charset="0"/>
              </a:rPr>
              <a:t>saves</a:t>
            </a:r>
            <a:r>
              <a:rPr lang="en-US" sz="2000" dirty="0" smtClean="0">
                <a:latin typeface="Arvo" panose="020B0604020202020204" charset="0"/>
              </a:rPr>
              <a:t> time and allows the team to</a:t>
            </a:r>
            <a:r>
              <a:rPr lang="en-US" sz="2000" b="1" dirty="0" smtClean="0">
                <a:latin typeface="Arvo" panose="020B0604020202020204" charset="0"/>
              </a:rPr>
              <a:t> visualize </a:t>
            </a:r>
            <a:r>
              <a:rPr lang="en-US" sz="2000" dirty="0" smtClean="0">
                <a:latin typeface="Arvo" panose="020B0604020202020204" charset="0"/>
              </a:rPr>
              <a:t>how the system works or did work.</a:t>
            </a:r>
            <a:endParaRPr sz="2000" dirty="0">
              <a:latin typeface="Arvo" panose="020B0604020202020204" charset="0"/>
            </a:endParaRPr>
          </a:p>
        </p:txBody>
      </p:sp>
      <p:pic>
        <p:nvPicPr>
          <p:cNvPr id="120" name="Google Shape;120;g116977e67dd_0_4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16977e67dd_0_4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-40944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27" y="3676883"/>
            <a:ext cx="5252357" cy="26261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16977e67dd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16977e67dd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92136" y="365125"/>
            <a:ext cx="8961664" cy="712561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 Black" panose="020B0604020202020204" charset="0"/>
              </a:rPr>
              <a:t>Which UML diagrams to focus?</a:t>
            </a:r>
            <a:endParaRPr lang="en-US" sz="2100" dirty="0">
              <a:latin typeface="Lato Black" panose="020B060402020202020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392136" y="1281793"/>
            <a:ext cx="8961664" cy="489517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vo" panose="020B0604020202020204" charset="0"/>
              </a:rPr>
              <a:t>Structural UML diagram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Shows how a system is constructed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Includes components, classes, objects  and their connection to build a system.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Deployment diagram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2000" dirty="0">
              <a:latin typeface="Arvo" panose="020B060402020202020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Arvo" panose="020B0604020202020204" charset="0"/>
              </a:rPr>
              <a:t>Behavioral UML diagram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vo" panose="020B0604020202020204" charset="0"/>
              </a:rPr>
              <a:t>Visualize how a system interacts with itself, users and other systems.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Activity diagram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 panose="020B0604020202020204" charset="0"/>
              </a:rPr>
              <a:t>Sequence diagram</a:t>
            </a:r>
            <a:endParaRPr lang="en-US" sz="2000" dirty="0">
              <a:latin typeface="Arvo" panose="020B0604020202020204" charset="0"/>
            </a:endParaRPr>
          </a:p>
        </p:txBody>
      </p:sp>
      <p:sp>
        <p:nvSpPr>
          <p:cNvPr id="139" name="Google Shape;139;g116977e67dd_0_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16977e67dd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615759"/>
            <a:ext cx="3296195" cy="32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16977e67dd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92136" y="365125"/>
            <a:ext cx="8961664" cy="779463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 Black" panose="020B0604020202020204" charset="0"/>
              </a:rPr>
              <a:t>Deployment Diagram</a:t>
            </a:r>
            <a:endParaRPr lang="en-US" sz="2100" dirty="0">
              <a:latin typeface="Lato Black" panose="020B06040202020202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392136" y="1020536"/>
            <a:ext cx="8961664" cy="51564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vo" panose="020B0604020202020204" charset="0"/>
              </a:rPr>
              <a:t>Specifies </a:t>
            </a:r>
            <a:r>
              <a:rPr lang="en-US" sz="1600" dirty="0">
                <a:latin typeface="Arvo" panose="020B0604020202020204" charset="0"/>
              </a:rPr>
              <a:t>the physical hardware on which the software system will execute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vo" panose="020B0604020202020204" charset="0"/>
              </a:rPr>
              <a:t>Determines how the software is deployed on the underlying </a:t>
            </a:r>
            <a:r>
              <a:rPr lang="en-US" sz="1600" dirty="0" smtClean="0">
                <a:latin typeface="Arvo" panose="020B0604020202020204" charset="0"/>
              </a:rPr>
              <a:t>hardware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vo" panose="020B0604020202020204" charset="0"/>
              </a:rPr>
              <a:t>Visualize how software interacts with the hardware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vo" panose="020B0604020202020204" charset="0"/>
              </a:rPr>
              <a:t>Example of deployment diagram:-</a:t>
            </a:r>
            <a:endParaRPr lang="en-US" sz="1600" dirty="0">
              <a:latin typeface="Arvo" panose="020B0604020202020204" charset="0"/>
            </a:endParaRPr>
          </a:p>
          <a:p>
            <a:endParaRPr lang="en-US" sz="1600" dirty="0" smtClean="0">
              <a:latin typeface="Arvo" panose="020B0604020202020204" charset="0"/>
            </a:endParaRPr>
          </a:p>
        </p:txBody>
      </p:sp>
      <p:sp>
        <p:nvSpPr>
          <p:cNvPr id="148" name="Google Shape;148;g116977e67dd_0_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822" y="2952129"/>
            <a:ext cx="5608863" cy="37693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" y="235132"/>
            <a:ext cx="206556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464" y="235132"/>
            <a:ext cx="8945336" cy="64105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>
                <a:latin typeface="Arvo" panose="020B0604020202020204" charset="0"/>
              </a:rPr>
              <a:t>A deployment diagram symbol and notations :-</a:t>
            </a:r>
          </a:p>
          <a:p>
            <a:r>
              <a:rPr lang="en-US" sz="2000" dirty="0" smtClean="0">
                <a:latin typeface="Arvo" panose="020B0604020202020204" charset="0"/>
              </a:rPr>
              <a:t>A node</a:t>
            </a:r>
          </a:p>
          <a:p>
            <a:endParaRPr lang="en-US" sz="2000" dirty="0" smtClean="0">
              <a:latin typeface="Arvo" panose="020B0604020202020204" charset="0"/>
            </a:endParaRPr>
          </a:p>
          <a:p>
            <a:endParaRPr lang="en-US" sz="2000" dirty="0">
              <a:latin typeface="Arvo" panose="020B0604020202020204" charset="0"/>
            </a:endParaRPr>
          </a:p>
          <a:p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A component </a:t>
            </a:r>
          </a:p>
          <a:p>
            <a:endParaRPr lang="en-US" sz="2000" dirty="0">
              <a:latin typeface="Arvo" panose="020B0604020202020204" charset="0"/>
            </a:endParaRPr>
          </a:p>
          <a:p>
            <a:endParaRPr lang="en-US" sz="2000" dirty="0" smtClean="0">
              <a:latin typeface="Arvo" panose="020B0604020202020204" charset="0"/>
            </a:endParaRPr>
          </a:p>
          <a:p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An artifact</a:t>
            </a:r>
          </a:p>
          <a:p>
            <a:endParaRPr lang="en-US" sz="2000" dirty="0">
              <a:latin typeface="Arvo" panose="020B0604020202020204" charset="0"/>
            </a:endParaRP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pPr marL="114300" indent="0">
              <a:buNone/>
            </a:pPr>
            <a:endParaRPr lang="en-US" sz="2000" dirty="0" smtClean="0">
              <a:latin typeface="Arvo" panose="020B0604020202020204" charset="0"/>
            </a:endParaRPr>
          </a:p>
          <a:p>
            <a:r>
              <a:rPr lang="en-US" sz="2000" dirty="0" smtClean="0">
                <a:latin typeface="Arvo" panose="020B0604020202020204" charset="0"/>
              </a:rPr>
              <a:t>An interface</a:t>
            </a:r>
          </a:p>
          <a:p>
            <a:endParaRPr lang="en-US" sz="2000" dirty="0">
              <a:latin typeface="Arvo" panose="020B0604020202020204" charset="0"/>
            </a:endParaRPr>
          </a:p>
        </p:txBody>
      </p:sp>
      <p:sp>
        <p:nvSpPr>
          <p:cNvPr id="156" name="Google Shape;156;g116977e67dd_0_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57" name="Google Shape;157;g116977e67dd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16977e67dd_0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806" y="3599431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5100" b="14772"/>
          <a:stretch/>
        </p:blipFill>
        <p:spPr>
          <a:xfrm>
            <a:off x="4788902" y="2235995"/>
            <a:ext cx="1523745" cy="1338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8859" t="9425" r="18763" b="8261"/>
          <a:stretch/>
        </p:blipFill>
        <p:spPr>
          <a:xfrm>
            <a:off x="4609501" y="718156"/>
            <a:ext cx="1641021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2865" t="5635" r="12550" b="6670"/>
          <a:stretch/>
        </p:blipFill>
        <p:spPr>
          <a:xfrm>
            <a:off x="4788902" y="5204987"/>
            <a:ext cx="1314451" cy="143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10114" t="12709" r="13290"/>
          <a:stretch/>
        </p:blipFill>
        <p:spPr>
          <a:xfrm>
            <a:off x="4846264" y="3719653"/>
            <a:ext cx="1167493" cy="14968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" y="235132"/>
            <a:ext cx="206556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16977e67dd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806" y="3574938"/>
            <a:ext cx="3296195" cy="32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16977e67dd_0_59"/>
          <p:cNvSpPr txBox="1">
            <a:spLocks noGrp="1"/>
          </p:cNvSpPr>
          <p:nvPr>
            <p:ph type="ctrTitle"/>
          </p:nvPr>
        </p:nvSpPr>
        <p:spPr>
          <a:xfrm>
            <a:off x="2375805" y="448336"/>
            <a:ext cx="8292195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100" dirty="0" smtClean="0">
                <a:latin typeface="Lato Black"/>
                <a:ea typeface="Lato Black"/>
                <a:cs typeface="Lato Black"/>
                <a:sym typeface="Lato Black"/>
              </a:rPr>
              <a:t>Artifacts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5" name="Google Shape;165;g116977e67dd_0_59"/>
          <p:cNvSpPr txBox="1">
            <a:spLocks noGrp="1"/>
          </p:cNvSpPr>
          <p:nvPr>
            <p:ph type="subTitle" idx="1"/>
          </p:nvPr>
        </p:nvSpPr>
        <p:spPr>
          <a:xfrm>
            <a:off x="2375806" y="1036864"/>
            <a:ext cx="8292194" cy="541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An concrete real-world entity related to software development.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Artifacts are deployed on the nodes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Most common artifacts are:- 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Source files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Database tables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DLL files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Scripts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Output files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vo"/>
                <a:ea typeface="Arvo"/>
                <a:cs typeface="Arvo"/>
                <a:sym typeface="Arvo"/>
              </a:rPr>
              <a:t>Artifacts are labelled with </a:t>
            </a:r>
            <a:r>
              <a:rPr lang="en-US" sz="2000" b="1" dirty="0" smtClean="0">
                <a:latin typeface="Arvo"/>
                <a:ea typeface="Arvo"/>
                <a:cs typeface="Arvo"/>
                <a:sym typeface="Arvo"/>
              </a:rPr>
              <a:t>&lt;&lt;artifact&gt;&gt;</a:t>
            </a:r>
            <a:endParaRPr sz="2000" b="1" dirty="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66" name="Google Shape;166;g116977e67dd_0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235132"/>
            <a:ext cx="1158240" cy="4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6977e67dd_0_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59232" y="0"/>
            <a:ext cx="2308655" cy="6858000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781" y="3499568"/>
            <a:ext cx="3667637" cy="2324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" y="235132"/>
            <a:ext cx="2065564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1.UML Diagrams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1.1.What are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1.2.Why need UML Diagrams?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1.3.Which UML diagrams to focus?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 Deployment diagram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/>
              <a:t>1.3.1.1. Artifacts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1.3.1.2. Artifacts Instances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1.3.1.3. Node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1.3.2.1. Basic components of an activity diagram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 Sequence Diagram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1.3.3.1. Basic Sequence diagram notations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10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endParaRPr lang="en-US" sz="1200" b="1" dirty="0" smtClean="0"/>
          </a:p>
          <a:p>
            <a:endParaRPr lang="en-US" dirty="0" smtClean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1576</Words>
  <Application>Microsoft Office PowerPoint</Application>
  <PresentationFormat>Widescreen</PresentationFormat>
  <Paragraphs>438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Arvo</vt:lpstr>
      <vt:lpstr>Wingdings</vt:lpstr>
      <vt:lpstr>Arial</vt:lpstr>
      <vt:lpstr>Lato Black</vt:lpstr>
      <vt:lpstr>Office Theme</vt:lpstr>
      <vt:lpstr>Internet Software Architecture</vt:lpstr>
      <vt:lpstr>UML Diagrams </vt:lpstr>
      <vt:lpstr>What are UML  Diagrams?</vt:lpstr>
      <vt:lpstr>PowerPoint Presentation</vt:lpstr>
      <vt:lpstr>Why need UML diagrams?</vt:lpstr>
      <vt:lpstr>Which UML diagrams to focus?</vt:lpstr>
      <vt:lpstr>Deployment Diagram</vt:lpstr>
      <vt:lpstr>PowerPoint Presentation</vt:lpstr>
      <vt:lpstr>Artifacts</vt:lpstr>
      <vt:lpstr>Artifact Instances</vt:lpstr>
      <vt:lpstr>Node</vt:lpstr>
      <vt:lpstr>PowerPoint Presentation</vt:lpstr>
      <vt:lpstr>PowerPoint Presentation</vt:lpstr>
      <vt:lpstr>Activity diagram</vt:lpstr>
      <vt:lpstr>Basic components of an activity 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Software Architecture</dc:title>
  <dc:creator>Kamlesh Shrestha</dc:creator>
  <cp:lastModifiedBy>jeshmi rajak</cp:lastModifiedBy>
  <cp:revision>58</cp:revision>
  <dcterms:created xsi:type="dcterms:W3CDTF">2019-10-10T06:29:17Z</dcterms:created>
  <dcterms:modified xsi:type="dcterms:W3CDTF">2023-02-25T15:17:47Z</dcterms:modified>
</cp:coreProperties>
</file>